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1" r:id="rId4"/>
    <p:sldId id="265" r:id="rId5"/>
    <p:sldId id="275" r:id="rId6"/>
    <p:sldId id="259" r:id="rId7"/>
    <p:sldId id="276" r:id="rId8"/>
    <p:sldId id="263" r:id="rId9"/>
    <p:sldId id="277" r:id="rId10"/>
    <p:sldId id="264" r:id="rId11"/>
    <p:sldId id="266" r:id="rId12"/>
    <p:sldId id="267" r:id="rId13"/>
    <p:sldId id="268" r:id="rId14"/>
    <p:sldId id="269" r:id="rId15"/>
    <p:sldId id="270" r:id="rId16"/>
    <p:sldId id="271" r:id="rId17"/>
    <p:sldId id="278" r:id="rId18"/>
    <p:sldId id="272" r:id="rId19"/>
    <p:sldId id="274"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F71B48F-93FE-416E-A3DB-4C5F1D45312A}" type="datetimeFigureOut">
              <a:rPr lang="pl-PL" smtClean="0"/>
              <a:t>2018-11-14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BC759D-47D0-415F-A045-B6C99D46B5B8}" type="slidenum">
              <a:rPr lang="pl-PL" smtClean="0"/>
              <a:t>‹#›</a:t>
            </a:fld>
            <a:endParaRPr lang="pl-P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85800" y="2007890"/>
            <a:ext cx="7772400" cy="1470025"/>
          </a:xfrm>
        </p:spPr>
        <p:txBody>
          <a:bodyPr/>
          <a:lstStyle>
            <a:lvl1pPr algn="ctr">
              <a:defRPr sz="3200"/>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F71B48F-93FE-416E-A3DB-4C5F1D45312A}" type="datetimeFigureOut">
              <a:rPr lang="pl-PL" smtClean="0"/>
              <a:t>2018-11-14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F71B48F-93FE-416E-A3DB-4C5F1D45312A}" type="datetimeFigureOut">
              <a:rPr lang="pl-PL" smtClean="0"/>
              <a:t>2018-11-14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4" name="Date Placeholder 3"/>
          <p:cNvSpPr>
            <a:spLocks noGrp="1"/>
          </p:cNvSpPr>
          <p:nvPr>
            <p:ph type="dt" sz="half" idx="10"/>
          </p:nvPr>
        </p:nvSpPr>
        <p:spPr/>
        <p:txBody>
          <a:bodyPr/>
          <a:lstStyle/>
          <a:p>
            <a:fld id="{3F71B48F-93FE-416E-A3DB-4C5F1D45312A}" type="datetimeFigureOut">
              <a:rPr lang="pl-PL" smtClean="0"/>
              <a:t>2018-11-14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BC759D-47D0-415F-A045-B6C99D46B5B8}" type="slidenum">
              <a:rPr lang="pl-PL" smtClean="0"/>
              <a:t>‹#›</a:t>
            </a:fld>
            <a:endParaRPr lang="pl-PL"/>
          </a:p>
        </p:txBody>
      </p:sp>
      <p:sp>
        <p:nvSpPr>
          <p:cNvPr id="8" name="Content Placeholder 7"/>
          <p:cNvSpPr>
            <a:spLocks noGrp="1"/>
          </p:cNvSpPr>
          <p:nvPr>
            <p:ph sz="quarter" idx="13"/>
          </p:nvPr>
        </p:nvSpPr>
        <p:spPr>
          <a:xfrm>
            <a:off x="609600" y="1600200"/>
            <a:ext cx="79248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602" y="4962527"/>
            <a:ext cx="7885113" cy="1362075"/>
          </a:xfrm>
        </p:spPr>
        <p:txBody>
          <a:bodyPr anchor="t"/>
          <a:lstStyle>
            <a:lvl1pPr algn="l">
              <a:defRPr sz="32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609602" y="3462340"/>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3F71B48F-93FE-416E-A3DB-4C5F1D45312A}" type="datetimeFigureOut">
              <a:rPr lang="pl-PL" smtClean="0"/>
              <a:t>2018-11-14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3F71B48F-93FE-416E-A3DB-4C5F1D45312A}" type="datetimeFigureOut">
              <a:rPr lang="pl-PL" smtClean="0"/>
              <a:t>2018-11-14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600" y="1600201"/>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00600" y="1600201"/>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3F71B48F-93FE-416E-A3DB-4C5F1D45312A}" type="datetimeFigureOut">
              <a:rPr lang="pl-PL" smtClean="0"/>
              <a:t>2018-11-14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3F71B48F-93FE-416E-A3DB-4C5F1D45312A}" type="datetimeFigureOut">
              <a:rPr lang="pl-PL" smtClean="0"/>
              <a:t>2018-11-14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1B48F-93FE-416E-A3DB-4C5F1D45312A}" type="datetimeFigureOut">
              <a:rPr lang="pl-PL" smtClean="0"/>
              <a:t>2018-11-14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612648" y="2547893"/>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F71B48F-93FE-416E-A3DB-4C5F1D45312A}" type="datetimeFigureOut">
              <a:rPr lang="pl-PL" smtClean="0"/>
              <a:t>2018-11-14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F71B48F-93FE-416E-A3DB-4C5F1D45312A}" type="datetimeFigureOut">
              <a:rPr lang="pl-PL" smtClean="0"/>
              <a:t>2018-11-14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BC759D-47D0-415F-A045-B6C99D46B5B8}"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alpha val="100000"/>
                <a:satMod val="140000"/>
              </a:schemeClr>
            </a:gs>
            <a:gs pos="80000">
              <a:schemeClr val="accent1">
                <a:lumMod val="75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609600" y="1600202"/>
            <a:ext cx="7924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5715000" y="6356352"/>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F71B48F-93FE-416E-A3DB-4C5F1D45312A}" type="datetimeFigureOut">
              <a:rPr lang="pl-PL" smtClean="0"/>
              <a:t>2018-11-14</a:t>
            </a:fld>
            <a:endParaRPr lang="pl-PL"/>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BBC759D-47D0-415F-A045-B6C99D46B5B8}"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ikivisually.com/wiki/Constantin_Carath%C3%A9odory"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7.xml"/><Relationship Id="rId4" Type="http://schemas.openxmlformats.org/officeDocument/2006/relationships/hyperlink" Target="http://rip-people.blogspot.com/2013/04/blog-post_24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23728" y="1844824"/>
            <a:ext cx="5179557" cy="2308324"/>
          </a:xfrm>
          <a:prstGeom prst="rect">
            <a:avLst/>
          </a:prstGeom>
          <a:noFill/>
        </p:spPr>
        <p:txBody>
          <a:bodyPr wrap="square">
            <a:spAutoFit/>
          </a:bodyPr>
          <a:lstStyle/>
          <a:p>
            <a:r>
              <a:rPr lang="pl-PL" sz="7200" dirty="0">
                <a:solidFill>
                  <a:schemeClr val="tx2">
                    <a:lumMod val="60000"/>
                    <a:lumOff val="40000"/>
                  </a:schemeClr>
                </a:solidFill>
              </a:rPr>
              <a:t>Constantin </a:t>
            </a:r>
            <a:r>
              <a:rPr lang="pl-PL" sz="7200" dirty="0" err="1">
                <a:solidFill>
                  <a:schemeClr val="tx2">
                    <a:lumMod val="60000"/>
                    <a:lumOff val="40000"/>
                  </a:schemeClr>
                </a:solidFill>
              </a:rPr>
              <a:t>Carathéodory</a:t>
            </a:r>
            <a:endParaRPr lang="pl-PL" sz="7200" dirty="0">
              <a:solidFill>
                <a:schemeClr val="tx2">
                  <a:lumMod val="60000"/>
                  <a:lumOff val="40000"/>
                </a:schemeClr>
              </a:solidFill>
            </a:endParaRPr>
          </a:p>
        </p:txBody>
      </p:sp>
      <p:pic>
        <p:nvPicPr>
          <p:cNvPr id="3" name="Picture 2" descr="http://www.kuratorium.katowice.pl/wp-content/uploads/2018/10/druk-konkurs-constantin.2401066_1976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3326" y="116632"/>
            <a:ext cx="3240360" cy="192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34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260648"/>
            <a:ext cx="828092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NIEMCY,GRECJA,NIEMCY</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rostokąt 2"/>
          <p:cNvSpPr/>
          <p:nvPr/>
        </p:nvSpPr>
        <p:spPr>
          <a:xfrm>
            <a:off x="395536" y="1194476"/>
            <a:ext cx="4752528" cy="5262979"/>
          </a:xfrm>
          <a:prstGeom prst="rect">
            <a:avLst/>
          </a:prstGeom>
          <a:noFill/>
        </p:spPr>
        <p:txBody>
          <a:bodyPr wrap="square">
            <a:spAutoFit/>
          </a:bodyPr>
          <a:lstStyle/>
          <a:p>
            <a:r>
              <a:rPr lang="pl-PL" sz="2400" dirty="0"/>
              <a:t>W październiku 1910 został mianowany profesorem matematyki w nowo otwartej Królewskiej Wyższej Szkole Technicznej we Wrocławiu (</a:t>
            </a:r>
            <a:r>
              <a:rPr lang="pl-PL" sz="2400" i="1" dirty="0" err="1"/>
              <a:t>Königliche</a:t>
            </a:r>
            <a:r>
              <a:rPr lang="pl-PL" sz="2400" i="1" dirty="0"/>
              <a:t> </a:t>
            </a:r>
            <a:r>
              <a:rPr lang="pl-PL" sz="2400" i="1" dirty="0" err="1"/>
              <a:t>Technische</a:t>
            </a:r>
            <a:r>
              <a:rPr lang="pl-PL" sz="2400" i="1" dirty="0"/>
              <a:t> </a:t>
            </a:r>
            <a:r>
              <a:rPr lang="pl-PL" sz="2400" i="1" dirty="0" err="1"/>
              <a:t>Hochschule</a:t>
            </a:r>
            <a:r>
              <a:rPr lang="pl-PL" sz="2400" i="1" dirty="0"/>
              <a:t> </a:t>
            </a:r>
            <a:r>
              <a:rPr lang="pl-PL" sz="2400" i="1" dirty="0" err="1"/>
              <a:t>Breslau</a:t>
            </a:r>
            <a:r>
              <a:rPr lang="pl-PL" sz="2400" dirty="0"/>
              <a:t>), poprzedniczce Politechniki Wrocławskiej. Tutaj w 1912 r. rodzi mu się córka </a:t>
            </a:r>
            <a:r>
              <a:rPr lang="pl-PL" sz="2400" dirty="0" err="1"/>
              <a:t>Despina</a:t>
            </a:r>
            <a:r>
              <a:rPr lang="pl-PL" sz="2400" dirty="0"/>
              <a:t>. Jego wrocławski adres to </a:t>
            </a:r>
            <a:r>
              <a:rPr lang="pl-PL" sz="2400" dirty="0" err="1"/>
              <a:t>Scharnhorst</a:t>
            </a:r>
            <a:r>
              <a:rPr lang="pl-PL" sz="2400" dirty="0"/>
              <a:t> Strasse 30, obecnie ul. Jastrzębia, przy zbiegu z ul. </a:t>
            </a:r>
            <a:r>
              <a:rPr lang="pl-PL" sz="2400" dirty="0" err="1"/>
              <a:t>Gajowicką</a:t>
            </a:r>
            <a:r>
              <a:rPr lang="pl-PL" sz="2400" dirty="0"/>
              <a:t> (dom już nie istnieje). Pozostawał tam do 1913 r. kiedy to przeniósł się z powrotem do Getyngi, aby objąć katedrę po Feliksie Kleinie.</a:t>
            </a:r>
          </a:p>
        </p:txBody>
      </p:sp>
      <p:sp>
        <p:nvSpPr>
          <p:cNvPr id="4" name="AutoShape 2" descr="Znalezione obrazy dla zapytania FLAGA NIEMIEC"/>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FLAGA NIEMIEC"/>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2" name="Picture 6" descr="Znalezione obrazy dla zapytania FLAGA NIEMI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3423444"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80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91680" y="378530"/>
            <a:ext cx="602615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WOJNA  I  OSTATNIE</a:t>
            </a:r>
          </a:p>
          <a:p>
            <a:pPr algn="ctr"/>
            <a:r>
              <a:rPr lang="pl-PL" sz="5400" b="1" cap="none" spc="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LATA  ŻYCIA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rostokąt 2"/>
          <p:cNvSpPr/>
          <p:nvPr/>
        </p:nvSpPr>
        <p:spPr>
          <a:xfrm>
            <a:off x="1115616" y="2276872"/>
            <a:ext cx="6984776" cy="4154984"/>
          </a:xfrm>
          <a:prstGeom prst="rect">
            <a:avLst/>
          </a:prstGeom>
        </p:spPr>
        <p:txBody>
          <a:bodyPr wrap="square">
            <a:spAutoFit/>
          </a:bodyPr>
          <a:lstStyle/>
          <a:p>
            <a:r>
              <a:rPr lang="en-US" sz="2400" dirty="0" err="1"/>
              <a:t>Czas</a:t>
            </a:r>
            <a:r>
              <a:rPr lang="en-US" sz="2400" dirty="0"/>
              <a:t> </a:t>
            </a:r>
            <a:r>
              <a:rPr lang="en-US" sz="2400" dirty="0" err="1"/>
              <a:t>wojenny</a:t>
            </a:r>
            <a:r>
              <a:rPr lang="en-US" sz="2400" dirty="0"/>
              <a:t> jest </a:t>
            </a:r>
            <a:r>
              <a:rPr lang="en-US" sz="2400" dirty="0" err="1"/>
              <a:t>niewątpliwie</a:t>
            </a:r>
            <a:r>
              <a:rPr lang="en-US" sz="2400" dirty="0"/>
              <a:t> </a:t>
            </a:r>
            <a:r>
              <a:rPr lang="en-US" sz="2400" dirty="0" err="1"/>
              <a:t>dlań</a:t>
            </a:r>
            <a:r>
              <a:rPr lang="en-US" sz="2400" dirty="0"/>
              <a:t> </a:t>
            </a:r>
            <a:r>
              <a:rPr lang="en-US" sz="2400" dirty="0" err="1"/>
              <a:t>trudny</a:t>
            </a:r>
            <a:r>
              <a:rPr lang="en-US" sz="2400" dirty="0"/>
              <a:t>. </a:t>
            </a:r>
            <a:r>
              <a:rPr lang="en-US" sz="2400" dirty="0" err="1"/>
              <a:t>Według</a:t>
            </a:r>
            <a:r>
              <a:rPr lang="en-US" sz="2400" dirty="0"/>
              <a:t> </a:t>
            </a:r>
            <a:r>
              <a:rPr lang="en-US" sz="2400" dirty="0" err="1"/>
              <a:t>Georgiadou</a:t>
            </a:r>
            <a:r>
              <a:rPr lang="en-US" sz="2400" dirty="0"/>
              <a:t> </a:t>
            </a:r>
            <a:r>
              <a:rPr lang="en-US" sz="2400" dirty="0" err="1"/>
              <a:t>zachowuje</a:t>
            </a:r>
            <a:r>
              <a:rPr lang="en-US" sz="2400" dirty="0"/>
              <a:t> </a:t>
            </a:r>
            <a:r>
              <a:rPr lang="en-US" sz="2400" dirty="0" err="1"/>
              <a:t>się</a:t>
            </a:r>
            <a:r>
              <a:rPr lang="en-US" sz="2400" dirty="0"/>
              <a:t> on </a:t>
            </a:r>
            <a:r>
              <a:rPr lang="en-US" sz="2400" dirty="0" err="1"/>
              <a:t>biernie</a:t>
            </a:r>
            <a:r>
              <a:rPr lang="en-US" sz="2400" dirty="0"/>
              <a:t> </a:t>
            </a:r>
            <a:r>
              <a:rPr lang="en-US" sz="2400" dirty="0" err="1"/>
              <a:t>wobec</a:t>
            </a:r>
            <a:r>
              <a:rPr lang="en-US" sz="2400" dirty="0"/>
              <a:t> </a:t>
            </a:r>
            <a:r>
              <a:rPr lang="en-US" sz="2400" dirty="0" err="1"/>
              <a:t>reżimu</a:t>
            </a:r>
            <a:r>
              <a:rPr lang="en-US" sz="2400" dirty="0"/>
              <a:t> </a:t>
            </a:r>
            <a:r>
              <a:rPr lang="en-US" sz="2400" dirty="0" err="1"/>
              <a:t>nazistowskiego</a:t>
            </a:r>
            <a:r>
              <a:rPr lang="en-US" sz="2400" dirty="0"/>
              <a:t>:</a:t>
            </a:r>
          </a:p>
          <a:p>
            <a:r>
              <a:rPr lang="en-US" sz="2400" i="1" dirty="0"/>
              <a:t>(...)during World War II he took part in the procedures of the Bavarian Academy of Sciences. He did not get involved in the movement for national socialism, but he did have connections with Nazi party members (...) kept silent in the face of crimes that violated any idea of human decency, accepted the authority of an illegal state, made his compromises and submitted to the expulsion of Jews from scientific </a:t>
            </a:r>
            <a:r>
              <a:rPr lang="en-US" sz="2400" i="1" dirty="0" smtClean="0"/>
              <a:t>institutions</a:t>
            </a:r>
            <a:r>
              <a:rPr lang="en-US" sz="2400" dirty="0" smtClean="0"/>
              <a:t>.</a:t>
            </a:r>
            <a:endParaRPr lang="en-US" sz="2400" dirty="0"/>
          </a:p>
        </p:txBody>
      </p:sp>
    </p:spTree>
    <p:extLst>
      <p:ext uri="{BB962C8B-B14F-4D97-AF65-F5344CB8AC3E}">
        <p14:creationId xmlns:p14="http://schemas.microsoft.com/office/powerpoint/2010/main" val="1557788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909043"/>
            <a:ext cx="8136904" cy="4524315"/>
          </a:xfrm>
          <a:prstGeom prst="rect">
            <a:avLst/>
          </a:prstGeom>
        </p:spPr>
        <p:txBody>
          <a:bodyPr wrap="square">
            <a:spAutoFit/>
          </a:bodyPr>
          <a:lstStyle/>
          <a:p>
            <a:r>
              <a:rPr lang="pl-PL" sz="3200" dirty="0" smtClean="0"/>
              <a:t>Podczas </a:t>
            </a:r>
            <a:r>
              <a:rPr lang="pl-PL" sz="3200" dirty="0"/>
              <a:t>II wojny światowej brał udział w pracach Bawarskiej Akademii Nauk. Nie angażował się w ruch narodowosocjalistyczny, ale miał powiązania z członkami partii nazistowskiej (...), utrzymywał milczenie w obliczu przestępstw urągających jakkolwiek rozumianej przyzwoitości ludzkiej, akceptował autorytet nielegalnego państwa, przyjmował kompromisy biernie zgadzając się na wydalanie Żydów z instytucji naukowych</a:t>
            </a:r>
            <a:r>
              <a:rPr lang="pl-PL" sz="3200" dirty="0" smtClean="0"/>
              <a:t>.</a:t>
            </a:r>
            <a:endParaRPr lang="pl-PL" sz="3200" dirty="0"/>
          </a:p>
        </p:txBody>
      </p:sp>
    </p:spTree>
    <p:extLst>
      <p:ext uri="{BB962C8B-B14F-4D97-AF65-F5344CB8AC3E}">
        <p14:creationId xmlns:p14="http://schemas.microsoft.com/office/powerpoint/2010/main" val="37815648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45054" y="771114"/>
            <a:ext cx="3888432" cy="5262979"/>
          </a:xfrm>
          <a:prstGeom prst="rect">
            <a:avLst/>
          </a:prstGeom>
        </p:spPr>
        <p:txBody>
          <a:bodyPr wrap="square">
            <a:spAutoFit/>
          </a:bodyPr>
          <a:lstStyle/>
          <a:p>
            <a:r>
              <a:rPr lang="pl-PL" sz="2400" dirty="0" smtClean="0"/>
              <a:t>Według świadectwa córki </a:t>
            </a:r>
            <a:r>
              <a:rPr lang="pl-PL" sz="2400" dirty="0" err="1" smtClean="0"/>
              <a:t>Despiny</a:t>
            </a:r>
            <a:r>
              <a:rPr lang="pl-PL" sz="2400" dirty="0" smtClean="0"/>
              <a:t>, </a:t>
            </a:r>
            <a:r>
              <a:rPr lang="pl-PL" sz="2400" i="1" dirty="0" err="1" smtClean="0"/>
              <a:t>Carathéodory</a:t>
            </a:r>
            <a:r>
              <a:rPr lang="pl-PL" sz="2400" i="1" dirty="0" smtClean="0"/>
              <a:t> razem z Einsteinem pomagał w ucieczce wielu uczonym żydowskiego pochodzenia, załatwiając zaproszenia z amerykańskich uczelni, gdzie miał wpływowych przyjaciół i znajomych</a:t>
            </a:r>
            <a:r>
              <a:rPr lang="pl-PL" sz="2400" dirty="0" smtClean="0"/>
              <a:t>.</a:t>
            </a:r>
          </a:p>
          <a:p>
            <a:r>
              <a:rPr lang="pl-PL" sz="2400" dirty="0" smtClean="0"/>
              <a:t>Ostatni swój wykład </a:t>
            </a:r>
            <a:r>
              <a:rPr lang="pl-PL" sz="2400" dirty="0" err="1" smtClean="0"/>
              <a:t>Carathéodory</a:t>
            </a:r>
            <a:r>
              <a:rPr lang="pl-PL" sz="2400" dirty="0" smtClean="0"/>
              <a:t> wygłasza w grudniu 1949. Umiera 2 lutego 1950 w Monachium, gdzie jest pochowany wraz z żoną na Cmentarzu Leśnym.</a:t>
            </a:r>
            <a:endParaRPr lang="pl-PL" sz="2400" dirty="0"/>
          </a:p>
        </p:txBody>
      </p:sp>
      <p:sp>
        <p:nvSpPr>
          <p:cNvPr id="3" name="AutoShape 2" descr="Znalezione obrazy dla zapytania cmentarzu leÅnym w monachium constantina caratheodory'ego"/>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AutoShape 4" descr="Znalezione obrazy dla zapytania cmentarzu leÅnym w monachium constantina caratheodory'ego"/>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Znalezione obrazy dla zapytania cmentarzu leÅnym w monachium constantina caratheodory'ego"/>
          <p:cNvSpPr>
            <a:spLocks noChangeAspect="1" noChangeArrowheads="1"/>
          </p:cNvSpPr>
          <p:nvPr/>
        </p:nvSpPr>
        <p:spPr bwMode="auto">
          <a:xfrm>
            <a:off x="460375" y="1682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Znalezione obrazy dla zapytania cmentarzu leÅnym w monachium constantina caratheodory'ego"/>
          <p:cNvSpPr>
            <a:spLocks noChangeAspect="1" noChangeArrowheads="1"/>
          </p:cNvSpPr>
          <p:nvPr/>
        </p:nvSpPr>
        <p:spPr bwMode="auto">
          <a:xfrm>
            <a:off x="612775" y="3206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Znalezione obrazy dla zapytania cmentarzu leÅnym w monachium constantina caratheodory'ego"/>
          <p:cNvSpPr>
            <a:spLocks noChangeAspect="1" noChangeArrowheads="1"/>
          </p:cNvSpPr>
          <p:nvPr/>
        </p:nvSpPr>
        <p:spPr bwMode="auto">
          <a:xfrm>
            <a:off x="765175" y="4730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3601800" cy="448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89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6751" y="43096"/>
            <a:ext cx="9356823" cy="2123658"/>
          </a:xfrm>
          <a:prstGeom prst="rect">
            <a:avLst/>
          </a:prstGeom>
          <a:noFill/>
        </p:spPr>
        <p:txBody>
          <a:bodyPr wrap="square" lIns="91440" tIns="45720" rIns="91440" bIns="45720">
            <a:spAutoFit/>
          </a:bodyPr>
          <a:lstStyle/>
          <a:p>
            <a:pPr algn="ctr"/>
            <a:r>
              <a:rPr lang="pl-PL"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KORESPONDENCJA  Z  EINSTEINEM </a:t>
            </a:r>
            <a:endParaRPr lang="pl-PL"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Prostokąt 2"/>
          <p:cNvSpPr/>
          <p:nvPr/>
        </p:nvSpPr>
        <p:spPr>
          <a:xfrm>
            <a:off x="799252" y="2564904"/>
            <a:ext cx="7344816" cy="3108543"/>
          </a:xfrm>
          <a:prstGeom prst="rect">
            <a:avLst/>
          </a:prstGeom>
        </p:spPr>
        <p:txBody>
          <a:bodyPr wrap="square">
            <a:spAutoFit/>
          </a:bodyPr>
          <a:lstStyle/>
          <a:p>
            <a:r>
              <a:rPr lang="pl-PL" sz="2800" dirty="0"/>
              <a:t>9 grudnia 2005 ambasador Izraela w Atenach przedstawił greckiemu Ministrowi Spraw Zagranicznych kopie 10 listów, jakie </a:t>
            </a:r>
            <a:r>
              <a:rPr lang="pl-PL" sz="2800" dirty="0" err="1"/>
              <a:t>Carathéodory</a:t>
            </a:r>
            <a:r>
              <a:rPr lang="pl-PL" sz="2800" dirty="0"/>
              <a:t> wymienił z Einsteinem. Według ekspertów w Narodowym Archiwum Izraela – gdzie znajdują się oryginały listów – matematyczna strona teorii Einsteina opierała się o prace </a:t>
            </a:r>
            <a:r>
              <a:rPr lang="pl-PL" sz="2800" dirty="0" err="1"/>
              <a:t>Carathéodory’ego</a:t>
            </a:r>
            <a:r>
              <a:rPr lang="pl-PL" sz="2800" dirty="0"/>
              <a:t>.</a:t>
            </a:r>
          </a:p>
        </p:txBody>
      </p:sp>
    </p:spTree>
    <p:extLst>
      <p:ext uri="{BB962C8B-B14F-4D97-AF65-F5344CB8AC3E}">
        <p14:creationId xmlns:p14="http://schemas.microsoft.com/office/powerpoint/2010/main" val="2241106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548680"/>
            <a:ext cx="7992888" cy="5632311"/>
          </a:xfrm>
          <a:prstGeom prst="rect">
            <a:avLst/>
          </a:prstGeom>
        </p:spPr>
        <p:txBody>
          <a:bodyPr wrap="square">
            <a:spAutoFit/>
          </a:bodyPr>
          <a:lstStyle/>
          <a:p>
            <a:r>
              <a:rPr lang="pl-PL" sz="3600" dirty="0"/>
              <a:t>Einstein na zakończenie wywiadu dla prasy w 1955 r. miał stwierdzić:</a:t>
            </a:r>
          </a:p>
          <a:p>
            <a:r>
              <a:rPr lang="pl-PL" sz="3600" i="1" dirty="0"/>
              <a:t>Panowie, jest mi bardzo przykro, że widzę was gotowych do odejścia bez zadania mi najważniejszego pytania. Poprosiliście, żebym wam odpowiedział na wiele pytań, ale nikt z was nie chciał się dowiedzieć, kto był moim nauczycielem i kto pokazał mi drogę do wyższej matematyki, tak w rozwoju mojej myśli, jak i </a:t>
            </a:r>
            <a:r>
              <a:rPr lang="pl-PL" sz="3600" i="1" dirty="0" smtClean="0"/>
              <a:t>badań</a:t>
            </a:r>
            <a:endParaRPr lang="pl-PL" sz="3600" dirty="0"/>
          </a:p>
        </p:txBody>
      </p:sp>
    </p:spTree>
    <p:extLst>
      <p:ext uri="{BB962C8B-B14F-4D97-AF65-F5344CB8AC3E}">
        <p14:creationId xmlns:p14="http://schemas.microsoft.com/office/powerpoint/2010/main" val="3680685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268760"/>
            <a:ext cx="8460432" cy="4401205"/>
          </a:xfrm>
          <a:prstGeom prst="rect">
            <a:avLst/>
          </a:prstGeom>
        </p:spPr>
        <p:txBody>
          <a:bodyPr wrap="square">
            <a:spAutoFit/>
          </a:bodyPr>
          <a:lstStyle/>
          <a:p>
            <a:r>
              <a:rPr lang="pl-PL" sz="4000" i="1" dirty="0" smtClean="0"/>
              <a:t>Aby was nie zamęczyć, powiem prosto i bez jakichkolwiek szczegółów, że moim wielkim nauczycielem był nie kto inny, tylko niesamowity Grek – Constantin </a:t>
            </a:r>
            <a:r>
              <a:rPr lang="pl-PL" sz="4000" i="1" dirty="0" err="1" smtClean="0"/>
              <a:t>Carathéodory</a:t>
            </a:r>
            <a:r>
              <a:rPr lang="pl-PL" sz="4000" i="1" dirty="0" smtClean="0"/>
              <a:t>, któremu nie tylko ja osobiście, ale i cała matematyka, fizyka oraz nauka XX wieku zawdzięczają wszystko.</a:t>
            </a:r>
            <a:endParaRPr lang="pl-PL" sz="4000" dirty="0"/>
          </a:p>
        </p:txBody>
      </p:sp>
    </p:spTree>
    <p:extLst>
      <p:ext uri="{BB962C8B-B14F-4D97-AF65-F5344CB8AC3E}">
        <p14:creationId xmlns:p14="http://schemas.microsoft.com/office/powerpoint/2010/main" val="19572556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404664"/>
            <a:ext cx="6174432" cy="1200329"/>
          </a:xfrm>
          <a:prstGeom prst="rect">
            <a:avLst/>
          </a:prstGeom>
        </p:spPr>
        <p:txBody>
          <a:bodyPr wrap="square">
            <a:spAutoFit/>
          </a:bodyPr>
          <a:lstStyle/>
          <a:p>
            <a:r>
              <a:rPr lang="pl-PL" sz="2400" dirty="0" err="1">
                <a:solidFill>
                  <a:schemeClr val="accent1">
                    <a:lumMod val="75000"/>
                  </a:schemeClr>
                </a:solidFill>
              </a:rPr>
              <a:t>Konstantinos</a:t>
            </a:r>
            <a:r>
              <a:rPr lang="pl-PL" sz="2400" dirty="0">
                <a:solidFill>
                  <a:schemeClr val="accent1">
                    <a:lumMod val="75000"/>
                  </a:schemeClr>
                </a:solidFill>
              </a:rPr>
              <a:t> </a:t>
            </a:r>
            <a:r>
              <a:rPr lang="pl-PL" sz="2400" dirty="0" err="1">
                <a:solidFill>
                  <a:schemeClr val="accent1">
                    <a:lumMod val="75000"/>
                  </a:schemeClr>
                </a:solidFill>
              </a:rPr>
              <a:t>Karatheodoris</a:t>
            </a:r>
            <a:r>
              <a:rPr lang="pl-PL" sz="2400" dirty="0">
                <a:solidFill>
                  <a:schemeClr val="accent1">
                    <a:lumMod val="75000"/>
                  </a:schemeClr>
                </a:solidFill>
              </a:rPr>
              <a:t> z żoną </a:t>
            </a:r>
            <a:r>
              <a:rPr lang="pl-PL" sz="2400" dirty="0" err="1">
                <a:solidFill>
                  <a:schemeClr val="accent1">
                    <a:lumMod val="75000"/>
                  </a:schemeClr>
                </a:solidFill>
              </a:rPr>
              <a:t>Efrosini</a:t>
            </a:r>
            <a:r>
              <a:rPr lang="pl-PL" sz="2400" dirty="0">
                <a:solidFill>
                  <a:schemeClr val="accent1">
                    <a:lumMod val="75000"/>
                  </a:schemeClr>
                </a:solidFill>
              </a:rPr>
              <a:t> w Getyndze w 1915 r. (</a:t>
            </a:r>
            <a:r>
              <a:rPr lang="pl-PL" sz="2400" dirty="0" err="1">
                <a:solidFill>
                  <a:schemeClr val="accent1">
                    <a:lumMod val="75000"/>
                  </a:schemeClr>
                </a:solidFill>
              </a:rPr>
              <a:t>Aust</a:t>
            </a:r>
            <a:r>
              <a:rPr lang="pl-PL" sz="2400" dirty="0">
                <a:solidFill>
                  <a:schemeClr val="accent1">
                    <a:lumMod val="75000"/>
                  </a:schemeClr>
                </a:solidFill>
              </a:rPr>
              <a:t>.). </a:t>
            </a:r>
            <a:r>
              <a:rPr lang="pl-PL" sz="2400" dirty="0" err="1">
                <a:solidFill>
                  <a:schemeClr val="accent1">
                    <a:lumMod val="75000"/>
                  </a:schemeClr>
                </a:solidFill>
              </a:rPr>
              <a:t>Eufrozy</a:t>
            </a:r>
            <a:r>
              <a:rPr lang="pl-PL" sz="2400" dirty="0">
                <a:solidFill>
                  <a:schemeClr val="accent1">
                    <a:lumMod val="75000"/>
                  </a:schemeClr>
                </a:solidFill>
              </a:rPr>
              <a:t> w dniu ich ślubu w Konstantynopolu w 1908 r. (Z prawej).</a:t>
            </a:r>
          </a:p>
        </p:txBody>
      </p:sp>
      <p:pic>
        <p:nvPicPr>
          <p:cNvPr id="4098" name="Picture 2" descr="http://3.bp.blogspot.com/-t4xTwdVeEsc/UVxuuhBzSEI/AAAAAAAALQs/JG5ioJi389M/s400/Untitled-25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756" y="1811502"/>
            <a:ext cx="5466184" cy="400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7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404664"/>
            <a:ext cx="6990568"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MIARA  ZEWNĘTRZNA</a:t>
            </a:r>
            <a:endParaRPr lang="pl-PL" sz="6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Prostokąt 2"/>
          <p:cNvSpPr/>
          <p:nvPr/>
        </p:nvSpPr>
        <p:spPr>
          <a:xfrm>
            <a:off x="1115616" y="1988840"/>
            <a:ext cx="6990568" cy="3477875"/>
          </a:xfrm>
          <a:prstGeom prst="rect">
            <a:avLst/>
          </a:prstGeom>
          <a:solidFill>
            <a:schemeClr val="bg1">
              <a:lumMod val="85000"/>
              <a:lumOff val="15000"/>
            </a:schemeClr>
          </a:solidFill>
        </p:spPr>
        <p:txBody>
          <a:bodyPr wrap="square">
            <a:spAutoFit/>
          </a:bodyPr>
          <a:lstStyle/>
          <a:p>
            <a:r>
              <a:rPr lang="pl-PL" sz="2000" b="1" dirty="0"/>
              <a:t>Miara zewnętrzna</a:t>
            </a:r>
            <a:r>
              <a:rPr lang="pl-PL" sz="2000" dirty="0"/>
              <a:t> – monotoniczna i przeliczalnie </a:t>
            </a:r>
            <a:r>
              <a:rPr lang="pl-PL" sz="2000" dirty="0" err="1"/>
              <a:t>podaddytywna</a:t>
            </a:r>
            <a:r>
              <a:rPr lang="pl-PL" sz="2000" dirty="0"/>
              <a:t> funkcja </a:t>
            </a:r>
            <a:r>
              <a:rPr lang="pl-PL" sz="2000" dirty="0" smtClean="0"/>
              <a:t>zbiorów określona </a:t>
            </a:r>
            <a:r>
              <a:rPr lang="pl-PL" sz="2000" dirty="0"/>
              <a:t>na rodzinie wszystkich </a:t>
            </a:r>
            <a:r>
              <a:rPr lang="pl-PL" sz="2000" dirty="0" smtClean="0"/>
              <a:t>podzbiorów danego </a:t>
            </a:r>
            <a:r>
              <a:rPr lang="pl-PL" sz="2000" dirty="0"/>
              <a:t>zbioru. Prace nad nimi </a:t>
            </a:r>
            <a:r>
              <a:rPr lang="pl-PL" sz="2000" dirty="0" smtClean="0"/>
              <a:t>zapoczątkował</a:t>
            </a:r>
            <a:r>
              <a:rPr lang="pl-PL" sz="2000" baseline="30000" dirty="0"/>
              <a:t> </a:t>
            </a:r>
            <a:r>
              <a:rPr lang="pl-PL" sz="2000" dirty="0"/>
              <a:t> grecki matematyk Constantin </a:t>
            </a:r>
            <a:r>
              <a:rPr lang="pl-PL" sz="2000" dirty="0" err="1" smtClean="0"/>
              <a:t>Carathéodory</a:t>
            </a:r>
            <a:r>
              <a:rPr lang="pl-PL" sz="2000" baseline="30000" dirty="0"/>
              <a:t> </a:t>
            </a:r>
            <a:r>
              <a:rPr lang="pl-PL" sz="2000" dirty="0" smtClean="0"/>
              <a:t>; </a:t>
            </a:r>
            <a:r>
              <a:rPr lang="pl-PL" sz="2000" dirty="0"/>
              <a:t>z tego powodu funkcje tego rodzaju nazywa się też niekiedy </a:t>
            </a:r>
            <a:r>
              <a:rPr lang="pl-PL" sz="2000" b="1" dirty="0"/>
              <a:t>miarami </a:t>
            </a:r>
            <a:r>
              <a:rPr lang="pl-PL" sz="2000" b="1" dirty="0" err="1"/>
              <a:t>Carathéodory’ego</a:t>
            </a:r>
            <a:r>
              <a:rPr lang="pl-PL" sz="2000" dirty="0"/>
              <a:t>.</a:t>
            </a:r>
          </a:p>
          <a:p>
            <a:r>
              <a:rPr lang="pl-PL" sz="2000" dirty="0"/>
              <a:t>Miary zewnętrzne znalazły wiele zastosowań w teorio-miarowej teorii mnogości: wykorzystuje się przede wszystkim do konstrukcji </a:t>
            </a:r>
            <a:r>
              <a:rPr lang="pl-PL" sz="2000" dirty="0" smtClean="0"/>
              <a:t>miar, </a:t>
            </a:r>
            <a:r>
              <a:rPr lang="pl-PL" sz="2000" dirty="0"/>
              <a:t>w tym miary </a:t>
            </a:r>
            <a:r>
              <a:rPr lang="pl-PL" sz="2000" dirty="0" err="1"/>
              <a:t>Lebesgue’a</a:t>
            </a:r>
            <a:r>
              <a:rPr lang="pl-PL" sz="2000" dirty="0"/>
              <a:t>, za pomocą twierdzenia </a:t>
            </a:r>
            <a:r>
              <a:rPr lang="pl-PL" sz="2000" dirty="0" err="1"/>
              <a:t>Carathéodory’ego</a:t>
            </a:r>
            <a:r>
              <a:rPr lang="pl-PL" sz="2000" dirty="0"/>
              <a:t> o rozszerzeniu miary; ponadto były one kluczowe do zdefiniowania przez Feliksa Hausdorffa </a:t>
            </a:r>
            <a:r>
              <a:rPr lang="pl-PL" sz="2000" dirty="0" err="1"/>
              <a:t>wymiaropodobnego</a:t>
            </a:r>
            <a:r>
              <a:rPr lang="pl-PL" sz="2000" dirty="0"/>
              <a:t> niezmiennika metrycznego nazywanego dziś wymiarem Hausdorffa.</a:t>
            </a:r>
          </a:p>
        </p:txBody>
      </p:sp>
    </p:spTree>
    <p:extLst>
      <p:ext uri="{BB962C8B-B14F-4D97-AF65-F5344CB8AC3E}">
        <p14:creationId xmlns:p14="http://schemas.microsoft.com/office/powerpoint/2010/main" val="3555318122"/>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491227" y="404664"/>
            <a:ext cx="6350969"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DZIĘKUJĘ  ZA </a:t>
            </a:r>
            <a:r>
              <a:rPr lang="pl-P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UWAGĘ</a:t>
            </a:r>
            <a:endParaRPr lang="pl-P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Prostokąt 1"/>
          <p:cNvSpPr/>
          <p:nvPr/>
        </p:nvSpPr>
        <p:spPr>
          <a:xfrm>
            <a:off x="1292393" y="4216766"/>
            <a:ext cx="6181179" cy="1354217"/>
          </a:xfrm>
          <a:prstGeom prst="rect">
            <a:avLst/>
          </a:prstGeom>
          <a:noFill/>
        </p:spPr>
        <p:txBody>
          <a:bodyPr wrap="none" lIns="91440" tIns="45720" rIns="91440" bIns="45720">
            <a:spAutoFit/>
          </a:bodyPr>
          <a:lstStyle/>
          <a:p>
            <a:pPr algn="ctr"/>
            <a:r>
              <a:rPr lang="pl-P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rPr>
              <a:t>Źródła:</a:t>
            </a:r>
          </a:p>
          <a:p>
            <a:pPr algn="ctr"/>
            <a:r>
              <a:rPr lang="pl-PL"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hlinkClick r:id="rId2"/>
              </a:rPr>
              <a:t>www.wikipedia.org</a:t>
            </a:r>
            <a:endParaRPr lang="pl-PL"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a:p>
            <a:pPr algn="ct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hlinkClick r:id="rId3"/>
              </a:rPr>
              <a:t>https://</a:t>
            </a:r>
            <a:r>
              <a:rPr lang="pl-PL"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hlinkClick r:id="rId3"/>
              </a:rPr>
              <a:t>wikivisually.com/wiki/Constantin_Carath%C3%A9odory</a:t>
            </a:r>
            <a:endPar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a:p>
            <a:pPr algn="ct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hlinkClick r:id="rId4"/>
              </a:rPr>
              <a:t>http://</a:t>
            </a:r>
            <a:r>
              <a:rPr lang="pl-PL"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hlinkClick r:id="rId4"/>
              </a:rPr>
              <a:t>rip-people.blogspot.com/2013/04/blog-post_244.html</a:t>
            </a:r>
            <a:endParaRPr lang="pl-PL"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a:p>
            <a:pPr algn="ctr"/>
            <a:endParaRPr lang="pl-PL"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p:txBody>
      </p:sp>
      <p:sp>
        <p:nvSpPr>
          <p:cNvPr id="5" name="Prostokąt 4"/>
          <p:cNvSpPr/>
          <p:nvPr/>
        </p:nvSpPr>
        <p:spPr>
          <a:xfrm>
            <a:off x="2195073" y="1400576"/>
            <a:ext cx="4943276" cy="2308324"/>
          </a:xfrm>
          <a:prstGeom prst="rect">
            <a:avLst/>
          </a:prstGeom>
          <a:noFill/>
        </p:spPr>
        <p:txBody>
          <a:bodyPr wrap="none" lIns="91440" tIns="45720" rIns="91440" bIns="45720">
            <a:spAutoFit/>
          </a:bodyPr>
          <a:lstStyle/>
          <a:p>
            <a:pPr algn="ct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Julita widawska – autor</a:t>
            </a:r>
          </a:p>
          <a:p>
            <a:pPr algn="ctr"/>
            <a:endPar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Uczennica Szkoły Podstawowej</a:t>
            </a:r>
            <a:b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 Kroczycach</a:t>
            </a:r>
          </a:p>
          <a:p>
            <a:pPr algn="ctr"/>
            <a:endPar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Agnieszka Czechowska - opiekun</a:t>
            </a:r>
            <a:endParaRPr lang="pl-P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451421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764704"/>
            <a:ext cx="6984776" cy="4176464"/>
          </a:xfrm>
          <a:prstGeom prst="rect">
            <a:avLst/>
          </a:prstGeom>
          <a:solidFill>
            <a:schemeClr val="bg2"/>
          </a:solidFill>
        </p:spPr>
        <p:txBody>
          <a:bodyPr wrap="square">
            <a:spAutoFit/>
          </a:bodyPr>
          <a:lstStyle/>
          <a:p>
            <a:r>
              <a:rPr lang="pl-PL" sz="3600" b="1" dirty="0"/>
              <a:t>Constantin </a:t>
            </a:r>
            <a:r>
              <a:rPr lang="pl-PL" sz="3600" b="1" dirty="0" err="1" smtClean="0"/>
              <a:t>Carathéodory</a:t>
            </a:r>
            <a:r>
              <a:rPr lang="pl-PL" sz="3600" dirty="0"/>
              <a:t> </a:t>
            </a:r>
            <a:endParaRPr lang="pl-PL" sz="3600" dirty="0" smtClean="0"/>
          </a:p>
          <a:p>
            <a:r>
              <a:rPr lang="pl-PL" sz="2000" dirty="0" smtClean="0"/>
              <a:t>ur</a:t>
            </a:r>
            <a:r>
              <a:rPr lang="pl-PL" sz="2000" dirty="0"/>
              <a:t>. 13 września1873 w Berlinie, zm. 2 lutego 1950 w Monachium) – matematyk pochodzenia greckiego, syn greckiego dyplomaty. Jego prace dotyczyły rachunku wariacyjnego, </a:t>
            </a:r>
            <a:r>
              <a:rPr lang="pl-PL" sz="2000" dirty="0" err="1" smtClean="0"/>
              <a:t>teori</a:t>
            </a:r>
            <a:r>
              <a:rPr lang="pl-PL" sz="2000" dirty="0" smtClean="0"/>
              <a:t> </a:t>
            </a:r>
            <a:r>
              <a:rPr lang="pl-PL" sz="2000" dirty="0"/>
              <a:t>miary, równań różniczkowych i teorii </a:t>
            </a:r>
            <a:r>
              <a:rPr lang="pl-PL" sz="2000" dirty="0" err="1"/>
              <a:t>odwzorowań</a:t>
            </a:r>
            <a:r>
              <a:rPr lang="pl-PL" sz="2000" dirty="0"/>
              <a:t> konforemnych. W teorii miary podstawowa definicja zbioru mierzalnego jest nazywana warunkiem </a:t>
            </a:r>
            <a:r>
              <a:rPr lang="pl-PL" sz="2000" dirty="0" err="1" smtClean="0"/>
              <a:t>Carathéodory’ego</a:t>
            </a:r>
            <a:r>
              <a:rPr lang="pl-PL" sz="2000" dirty="0" smtClean="0"/>
              <a:t> . </a:t>
            </a:r>
            <a:r>
              <a:rPr lang="pl-PL" sz="2000" dirty="0"/>
              <a:t>W fizyce podał aksjomatyczne sformułowanie II </a:t>
            </a:r>
            <a:r>
              <a:rPr lang="pl-PL" sz="2000" dirty="0" smtClean="0"/>
              <a:t>zasady termodynamiki</a:t>
            </a:r>
            <a:r>
              <a:rPr lang="pl-PL" sz="2000" dirty="0"/>
              <a:t>. Jako pierwszy (w 1930 r.) pokazał też nierówność znaną później (zwłaszcza w programowaniu dynamicznym) jako nierówność Bellmana. Pracował ponadto nad zastosowaniem teorii Hamiltona-Jacobiego do teorii względności i formalizacją zasad optyki za pomocą rachunku wariacyjnego.</a:t>
            </a:r>
          </a:p>
        </p:txBody>
      </p:sp>
    </p:spTree>
    <p:extLst>
      <p:ext uri="{BB962C8B-B14F-4D97-AF65-F5344CB8AC3E}">
        <p14:creationId xmlns:p14="http://schemas.microsoft.com/office/powerpoint/2010/main" val="370902382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23528" y="1333912"/>
            <a:ext cx="4931216" cy="5263440"/>
          </a:xfrm>
        </p:spPr>
        <p:txBody>
          <a:bodyPr>
            <a:normAutofit fontScale="92500"/>
          </a:bodyPr>
          <a:lstStyle/>
          <a:p>
            <a:pPr>
              <a:buFont typeface="Wingdings" pitchFamily="2" charset="2"/>
              <a:buChar char="Ø"/>
            </a:pPr>
            <a:r>
              <a:rPr lang="pl-PL" sz="2200" dirty="0"/>
              <a:t>Gdy Constantin miał dwa lata jego rodzina przeniosła się z Berlina do Brukseli, gdzie spędził on swą młodość. Okazywał talent do języków. Greckim i francuskim posługiwał się jako mową ojczystą. Gdy w 1879 umarła jego matka, zatrudniono niemiecką opiekunkę, która również uczyła dzieci języka. Jako trzynastolatek rozpoczął naukę we francuskiej szkole średniej (5-letni </a:t>
            </a:r>
            <a:r>
              <a:rPr lang="pl-PL" sz="2200" i="1" dirty="0"/>
              <a:t>college</a:t>
            </a:r>
            <a:r>
              <a:rPr lang="pl-PL" sz="2200" dirty="0"/>
              <a:t>). Tam też dwukrotnie zdobywał nagrodę dla najlepszego ucznia z matematyki w Belgii. Następnie studiował w belgijskiej akademii wojskowej (</a:t>
            </a:r>
            <a:r>
              <a:rPr lang="pl-PL" sz="2200" dirty="0" err="1"/>
              <a:t>Ecole</a:t>
            </a:r>
            <a:r>
              <a:rPr lang="pl-PL" sz="2200" dirty="0"/>
              <a:t> </a:t>
            </a:r>
            <a:r>
              <a:rPr lang="pl-PL" sz="2200" dirty="0" err="1"/>
              <a:t>Militaire</a:t>
            </a:r>
            <a:r>
              <a:rPr lang="pl-PL" sz="2200" dirty="0"/>
              <a:t> de </a:t>
            </a:r>
            <a:r>
              <a:rPr lang="pl-PL" sz="2200" dirty="0" err="1"/>
              <a:t>Belgique</a:t>
            </a:r>
            <a:r>
              <a:rPr lang="pl-PL" sz="2200" dirty="0"/>
              <a:t>), a w 1895 rozpoczął pracę jako inżynier w Grecji i, trzy lata później, w Egipcie przy budowie zapór na Nilu.</a:t>
            </a:r>
          </a:p>
          <a:p>
            <a:endParaRPr lang="pl-PL" sz="2500" dirty="0"/>
          </a:p>
          <a:p>
            <a:endParaRPr lang="pl-PL" dirty="0"/>
          </a:p>
        </p:txBody>
      </p:sp>
      <p:sp>
        <p:nvSpPr>
          <p:cNvPr id="4" name="Tytuł 3"/>
          <p:cNvSpPr>
            <a:spLocks noGrp="1"/>
          </p:cNvSpPr>
          <p:nvPr>
            <p:ph type="title"/>
          </p:nvPr>
        </p:nvSpPr>
        <p:spPr>
          <a:xfrm>
            <a:off x="609600" y="188640"/>
            <a:ext cx="7812360" cy="994122"/>
          </a:xfrm>
        </p:spPr>
        <p:txBody>
          <a:bodyPr/>
          <a:lstStyle/>
          <a:p>
            <a:r>
              <a:rPr lang="pl-PL"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WCZESNE LATA I EDUKACJA </a:t>
            </a:r>
            <a:endParaRPr lang="pl-PL"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descr="https://upload.wikimedia.org/wikipedia/commons/thumb/4/4a/Caratheodory_constantin.jpg/220px-Caratheodory_constan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20" y="1628800"/>
            <a:ext cx="3113962" cy="468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377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1196752"/>
            <a:ext cx="6102424" cy="4401205"/>
          </a:xfrm>
          <a:prstGeom prst="rect">
            <a:avLst/>
          </a:prstGeom>
        </p:spPr>
        <p:txBody>
          <a:bodyPr wrap="square">
            <a:spAutoFit/>
          </a:bodyPr>
          <a:lstStyle/>
          <a:p>
            <a:pPr marL="457200" indent="-457200">
              <a:buFont typeface="Wingdings" pitchFamily="2" charset="2"/>
              <a:buChar char="Ø"/>
            </a:pPr>
            <a:r>
              <a:rPr lang="pl-PL" sz="2800" dirty="0" smtClean="0"/>
              <a:t>W 1900 roku wstąpił na uniwersytet w Berlinie, gdzie studiował u Frobeniusa i Schwarza. Dwa lata później przeniósł się do Getyngi, gdzie w 1904 otrzymał doktorat napisany pod kierunkiem Hermana Minkowskiego. Zaledwie rok po doktoracie przedstawił swoją pracę habilitacyjną. Na tak szybkie staranie o awans zezwolono na osobistą prośbę Davida Hilberta.</a:t>
            </a:r>
            <a:endParaRPr lang="pl-PL" sz="2800" dirty="0"/>
          </a:p>
        </p:txBody>
      </p:sp>
    </p:spTree>
    <p:extLst>
      <p:ext uri="{BB962C8B-B14F-4D97-AF65-F5344CB8AC3E}">
        <p14:creationId xmlns:p14="http://schemas.microsoft.com/office/powerpoint/2010/main" val="3888579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87038" y="609655"/>
            <a:ext cx="8733416" cy="369332"/>
          </a:xfrm>
          <a:prstGeom prst="rect">
            <a:avLst/>
          </a:prstGeom>
          <a:noFill/>
        </p:spPr>
        <p:txBody>
          <a:bodyPr wrap="none" lIns="91440" tIns="45720" rIns="91440" bIns="45720">
            <a:spAutoFit/>
          </a:bodyPr>
          <a:lstStyle/>
          <a:p>
            <a:pPr algn="ctr"/>
            <a:r>
              <a:rPr lang="pl-PL"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CONST</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(PO LEWEJ) NA ZDJĘCIU SIEDZI Z OJCEM,SZWAGREM I SIOSTRĄ CARLSBAD </a:t>
            </a: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1898</a:t>
            </a:r>
            <a:endParaRPr lang="pl-PL"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8" name="Picture 4" descr="https://upload.wikimedia.org/wikipedia/commons/thumb/c/ca/Caratheodory_family.JPG/220px-Caratheodory_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00303"/>
            <a:ext cx="6851200" cy="44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3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71600" y="404664"/>
            <a:ext cx="7560840" cy="923330"/>
          </a:xfrm>
          <a:prstGeom prst="rect">
            <a:avLst/>
          </a:prstGeom>
          <a:noFill/>
        </p:spPr>
        <p:txBody>
          <a:bodyPr wrap="square" lIns="91440" tIns="45720" rIns="91440" bIns="45720">
            <a:spAutoFit/>
          </a:bodyPr>
          <a:lstStyle/>
          <a:p>
            <a:pPr algn="ctr"/>
            <a:r>
              <a:rPr lang="pl-PL"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PRACA I PODRÓŻE</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Prostokąt 4"/>
          <p:cNvSpPr/>
          <p:nvPr/>
        </p:nvSpPr>
        <p:spPr>
          <a:xfrm>
            <a:off x="1655676" y="1844824"/>
            <a:ext cx="6192688" cy="3416320"/>
          </a:xfrm>
          <a:prstGeom prst="rect">
            <a:avLst/>
          </a:prstGeom>
          <a:solidFill>
            <a:schemeClr val="bg1">
              <a:lumMod val="75000"/>
              <a:lumOff val="25000"/>
            </a:schemeClr>
          </a:solidFill>
        </p:spPr>
        <p:txBody>
          <a:bodyPr wrap="square">
            <a:spAutoFit/>
          </a:bodyPr>
          <a:lstStyle/>
          <a:p>
            <a:r>
              <a:rPr lang="pl-PL" sz="2400" dirty="0"/>
              <a:t>Choć początkowo nie chciał pozostawać w Niemczech, swoją pracę po habilitacji rozpoczął nauczając w Getyndze jako </a:t>
            </a:r>
            <a:r>
              <a:rPr lang="pl-PL" sz="2400" i="1" dirty="0" err="1" smtClean="0"/>
              <a:t>Privatdozent</a:t>
            </a:r>
            <a:r>
              <a:rPr lang="pl-PL" sz="2400" i="1" dirty="0" smtClean="0"/>
              <a:t> </a:t>
            </a:r>
            <a:r>
              <a:rPr lang="pl-PL" sz="2400" dirty="0" smtClean="0"/>
              <a:t>. </a:t>
            </a:r>
            <a:r>
              <a:rPr lang="pl-PL" sz="2400" dirty="0"/>
              <a:t>W 1908 przeniósł się na rok do Bonn, a następnie (również na około rok) do Hanoweru. W międzyczasie (w 1909 r.) poślubił swoją kuzynkę, </a:t>
            </a:r>
            <a:r>
              <a:rPr lang="pl-PL" sz="2400" dirty="0" err="1"/>
              <a:t>Eufrosinię</a:t>
            </a:r>
            <a:r>
              <a:rPr lang="pl-PL" sz="2400" dirty="0"/>
              <a:t> </a:t>
            </a:r>
            <a:r>
              <a:rPr lang="pl-PL" sz="2400" dirty="0" err="1"/>
              <a:t>Karatheodoris</a:t>
            </a:r>
            <a:r>
              <a:rPr lang="pl-PL" sz="2400" dirty="0"/>
              <a:t>. Związek małżeński z krewnymi był w ich rodzinie </a:t>
            </a:r>
            <a:r>
              <a:rPr lang="pl-PL" sz="2400" dirty="0" err="1" smtClean="0"/>
              <a:t>tradycją.W</a:t>
            </a:r>
            <a:r>
              <a:rPr lang="pl-PL" sz="2400" dirty="0" smtClean="0"/>
              <a:t> </a:t>
            </a:r>
            <a:r>
              <a:rPr lang="pl-PL" sz="2400" dirty="0"/>
              <a:t>Hanowerze rodzi im się pierwsze dziecko, syn </a:t>
            </a:r>
            <a:r>
              <a:rPr lang="pl-PL" sz="2400" dirty="0" err="1"/>
              <a:t>Stephanos</a:t>
            </a:r>
            <a:r>
              <a:rPr lang="pl-PL" sz="2400" dirty="0"/>
              <a:t>.</a:t>
            </a:r>
          </a:p>
        </p:txBody>
      </p:sp>
    </p:spTree>
    <p:extLst>
      <p:ext uri="{BB962C8B-B14F-4D97-AF65-F5344CB8AC3E}">
        <p14:creationId xmlns:p14="http://schemas.microsoft.com/office/powerpoint/2010/main" val="28284801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39" y="475042"/>
            <a:ext cx="6192688" cy="707886"/>
          </a:xfrm>
          <a:prstGeom prst="rect">
            <a:avLst/>
          </a:prstGeom>
        </p:spPr>
        <p:txBody>
          <a:bodyPr wrap="square">
            <a:spAutoFit/>
          </a:bodyPr>
          <a:lstStyle/>
          <a:p>
            <a:r>
              <a:rPr lang="pl-PL" sz="2000" dirty="0">
                <a:solidFill>
                  <a:schemeClr val="tx2">
                    <a:lumMod val="75000"/>
                  </a:schemeClr>
                </a:solidFill>
              </a:rPr>
              <a:t>Constantin </a:t>
            </a:r>
            <a:r>
              <a:rPr lang="pl-PL" sz="2000" dirty="0" err="1">
                <a:solidFill>
                  <a:schemeClr val="tx2">
                    <a:lumMod val="75000"/>
                  </a:schemeClr>
                </a:solidFill>
              </a:rPr>
              <a:t>Caratheodory</a:t>
            </a:r>
            <a:r>
              <a:rPr lang="pl-PL" sz="2000" dirty="0">
                <a:solidFill>
                  <a:schemeClr val="tx2">
                    <a:lumMod val="75000"/>
                  </a:schemeClr>
                </a:solidFill>
              </a:rPr>
              <a:t> (po lewej) z węgierskim matematykiem </a:t>
            </a:r>
            <a:r>
              <a:rPr lang="pl-PL" sz="2000" dirty="0" err="1" smtClean="0">
                <a:solidFill>
                  <a:schemeClr val="tx2">
                    <a:lumMod val="75000"/>
                  </a:schemeClr>
                </a:solidFill>
              </a:rPr>
              <a:t>Lipótem</a:t>
            </a:r>
            <a:r>
              <a:rPr lang="pl-PL" sz="2000" dirty="0" smtClean="0">
                <a:solidFill>
                  <a:schemeClr val="tx2">
                    <a:lumMod val="75000"/>
                  </a:schemeClr>
                </a:solidFill>
              </a:rPr>
              <a:t> </a:t>
            </a:r>
            <a:r>
              <a:rPr lang="pl-PL" sz="2000" dirty="0" err="1" smtClean="0">
                <a:solidFill>
                  <a:schemeClr val="tx2">
                    <a:lumMod val="75000"/>
                  </a:schemeClr>
                </a:solidFill>
              </a:rPr>
              <a:t>Fejér</a:t>
            </a:r>
            <a:r>
              <a:rPr lang="pl-PL" sz="2000" dirty="0" smtClean="0">
                <a:solidFill>
                  <a:schemeClr val="tx2">
                    <a:lumMod val="75000"/>
                  </a:schemeClr>
                </a:solidFill>
              </a:rPr>
              <a:t> </a:t>
            </a:r>
            <a:r>
              <a:rPr lang="pl-PL" sz="2000" dirty="0">
                <a:solidFill>
                  <a:schemeClr val="tx2">
                    <a:lumMod val="75000"/>
                  </a:schemeClr>
                </a:solidFill>
              </a:rPr>
              <a:t>(1880-1959) (stojącym po prawej)</a:t>
            </a:r>
          </a:p>
        </p:txBody>
      </p:sp>
      <p:pic>
        <p:nvPicPr>
          <p:cNvPr id="2050" name="Picture 2" descr="https://upload.wikimedia.org/wikipedia/commons/thumb/0/0f/Caratheodory_and_Fej%C3%A9r.JPG/200px-Caratheodory_and_Fej%C3%A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729" y="1484785"/>
            <a:ext cx="4458509"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7858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260648"/>
            <a:ext cx="762478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EPIZOD WROCŁAWSKI</a:t>
            </a:r>
            <a:endParaRPr lang="pl-P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Prostokąt 2"/>
          <p:cNvSpPr/>
          <p:nvPr/>
        </p:nvSpPr>
        <p:spPr>
          <a:xfrm>
            <a:off x="1259632" y="1556793"/>
            <a:ext cx="6408712" cy="4176464"/>
          </a:xfrm>
          <a:prstGeom prst="rect">
            <a:avLst/>
          </a:prstGeom>
          <a:solidFill>
            <a:schemeClr val="bg1">
              <a:lumMod val="85000"/>
              <a:lumOff val="15000"/>
            </a:schemeClr>
          </a:solidFill>
        </p:spPr>
        <p:txBody>
          <a:bodyPr wrap="square">
            <a:spAutoFit/>
          </a:bodyPr>
          <a:lstStyle/>
          <a:p>
            <a:r>
              <a:rPr lang="pl-PL" sz="2400" dirty="0"/>
              <a:t>W październiku 1910 został mianowany profesorem matematyki w nowo otwartej Królewskiej Wyższej Szkole Technicznej we Wrocławiu (</a:t>
            </a:r>
            <a:r>
              <a:rPr lang="pl-PL" sz="2400" i="1" dirty="0" err="1"/>
              <a:t>Königliche</a:t>
            </a:r>
            <a:r>
              <a:rPr lang="pl-PL" sz="2400" i="1" dirty="0"/>
              <a:t> </a:t>
            </a:r>
            <a:r>
              <a:rPr lang="pl-PL" sz="2400" i="1" dirty="0" err="1"/>
              <a:t>Technische</a:t>
            </a:r>
            <a:r>
              <a:rPr lang="pl-PL" sz="2400" i="1" dirty="0"/>
              <a:t> </a:t>
            </a:r>
            <a:r>
              <a:rPr lang="pl-PL" sz="2400" i="1" dirty="0" err="1"/>
              <a:t>Hochschule</a:t>
            </a:r>
            <a:r>
              <a:rPr lang="pl-PL" sz="2400" i="1" dirty="0"/>
              <a:t> </a:t>
            </a:r>
            <a:r>
              <a:rPr lang="pl-PL" sz="2400" i="1" dirty="0" err="1"/>
              <a:t>Breslau</a:t>
            </a:r>
            <a:r>
              <a:rPr lang="pl-PL" sz="2400" dirty="0"/>
              <a:t>), poprzedniczce Politechniki Wrocławskiej. Tutaj w 1912 r. rodzi mu się córka </a:t>
            </a:r>
            <a:r>
              <a:rPr lang="pl-PL" sz="2400" dirty="0" err="1"/>
              <a:t>Despina</a:t>
            </a:r>
            <a:r>
              <a:rPr lang="pl-PL" sz="2400" dirty="0"/>
              <a:t>. Jego wrocławski adres to </a:t>
            </a:r>
            <a:r>
              <a:rPr lang="pl-PL" sz="2400" dirty="0" err="1"/>
              <a:t>Scharnhorst</a:t>
            </a:r>
            <a:r>
              <a:rPr lang="pl-PL" sz="2400" dirty="0"/>
              <a:t> Strasse 30, obecnie ul. Jastrzębia, przy zbiegu z ul. </a:t>
            </a:r>
            <a:r>
              <a:rPr lang="pl-PL" sz="2400" dirty="0" err="1"/>
              <a:t>Gajowicką</a:t>
            </a:r>
            <a:r>
              <a:rPr lang="pl-PL" sz="2400" dirty="0"/>
              <a:t> (dom już nie istnieje). Pozostawał tam do 1913 r. kiedy to przeniósł się z powrotem do Getyngi, aby objąć katedrę po Feliksie Kleinie.</a:t>
            </a:r>
          </a:p>
        </p:txBody>
      </p:sp>
    </p:spTree>
    <p:extLst>
      <p:ext uri="{BB962C8B-B14F-4D97-AF65-F5344CB8AC3E}">
        <p14:creationId xmlns:p14="http://schemas.microsoft.com/office/powerpoint/2010/main" val="27412361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02845" y="268078"/>
            <a:ext cx="3825139" cy="1569660"/>
          </a:xfrm>
          <a:prstGeom prst="rect">
            <a:avLst/>
          </a:prstGeom>
        </p:spPr>
        <p:txBody>
          <a:bodyPr wrap="square">
            <a:spAutoFit/>
          </a:bodyPr>
          <a:lstStyle/>
          <a:p>
            <a:r>
              <a:rPr lang="pl-PL" sz="2000" dirty="0">
                <a:solidFill>
                  <a:schemeClr val="accent1">
                    <a:lumMod val="75000"/>
                  </a:schemeClr>
                </a:solidFill>
              </a:rPr>
              <a:t>Rodzice Konstantyna, </a:t>
            </a:r>
            <a:r>
              <a:rPr lang="pl-PL" sz="2000" dirty="0" err="1">
                <a:solidFill>
                  <a:schemeClr val="accent1">
                    <a:lumMod val="75000"/>
                  </a:schemeClr>
                </a:solidFill>
              </a:rPr>
              <a:t>Despiny</a:t>
            </a:r>
            <a:r>
              <a:rPr lang="pl-PL" sz="2000" dirty="0">
                <a:solidFill>
                  <a:schemeClr val="accent1">
                    <a:lumMod val="75000"/>
                  </a:schemeClr>
                </a:solidFill>
              </a:rPr>
              <a:t> </a:t>
            </a:r>
            <a:r>
              <a:rPr lang="pl-PL" sz="2000" dirty="0" err="1">
                <a:solidFill>
                  <a:schemeClr val="accent1">
                    <a:lumMod val="75000"/>
                  </a:schemeClr>
                </a:solidFill>
              </a:rPr>
              <a:t>Petrokokkinou-Karatheodori</a:t>
            </a:r>
            <a:r>
              <a:rPr lang="pl-PL" sz="2000" dirty="0">
                <a:solidFill>
                  <a:schemeClr val="accent1">
                    <a:lumMod val="75000"/>
                  </a:schemeClr>
                </a:solidFill>
              </a:rPr>
              <a:t> (1872) i Stefana </a:t>
            </a:r>
            <a:r>
              <a:rPr lang="pl-PL" sz="2000" dirty="0" err="1">
                <a:solidFill>
                  <a:schemeClr val="accent1">
                    <a:lumMod val="75000"/>
                  </a:schemeClr>
                </a:solidFill>
              </a:rPr>
              <a:t>Karatheodori</a:t>
            </a:r>
            <a:r>
              <a:rPr lang="pl-PL" sz="2000" dirty="0">
                <a:solidFill>
                  <a:schemeClr val="accent1">
                    <a:lumMod val="75000"/>
                  </a:schemeClr>
                </a:solidFill>
              </a:rPr>
              <a:t> (1875).</a:t>
            </a:r>
          </a:p>
          <a:p>
            <a:r>
              <a:rPr lang="pl-PL" dirty="0"/>
              <a:t/>
            </a:r>
            <a:br>
              <a:rPr lang="pl-PL" dirty="0"/>
            </a:br>
            <a:endParaRPr lang="pl-PL" dirty="0"/>
          </a:p>
        </p:txBody>
      </p:sp>
      <p:pic>
        <p:nvPicPr>
          <p:cNvPr id="3074" name="Picture 2" descr="http://4.bp.blogspot.com/-U97hHqOr62c/UVxtmgdR51I/AAAAAAAALP8/zIwf4rnxyO4/s400/Untitled-26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3344"/>
            <a:ext cx="3915144" cy="316835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Prostokąt 2"/>
          <p:cNvSpPr/>
          <p:nvPr/>
        </p:nvSpPr>
        <p:spPr>
          <a:xfrm>
            <a:off x="5580112" y="268078"/>
            <a:ext cx="2915816" cy="1477328"/>
          </a:xfrm>
          <a:prstGeom prst="rect">
            <a:avLst/>
          </a:prstGeom>
        </p:spPr>
        <p:txBody>
          <a:bodyPr wrap="square">
            <a:spAutoFit/>
          </a:bodyPr>
          <a:lstStyle/>
          <a:p>
            <a:r>
              <a:rPr lang="pl-PL" sz="2400" dirty="0" err="1">
                <a:solidFill>
                  <a:schemeClr val="tx2">
                    <a:lumMod val="75000"/>
                  </a:schemeClr>
                </a:solidFill>
              </a:rPr>
              <a:t>Konstantinos</a:t>
            </a:r>
            <a:r>
              <a:rPr lang="pl-PL" sz="2400" dirty="0">
                <a:solidFill>
                  <a:schemeClr val="tx2">
                    <a:lumMod val="75000"/>
                  </a:schemeClr>
                </a:solidFill>
              </a:rPr>
              <a:t> </a:t>
            </a:r>
            <a:r>
              <a:rPr lang="pl-PL" sz="2400" dirty="0" err="1">
                <a:solidFill>
                  <a:schemeClr val="tx2">
                    <a:lumMod val="75000"/>
                  </a:schemeClr>
                </a:solidFill>
              </a:rPr>
              <a:t>Karatheodoris</a:t>
            </a:r>
            <a:r>
              <a:rPr lang="pl-PL" sz="2400" dirty="0">
                <a:solidFill>
                  <a:schemeClr val="tx2">
                    <a:lumMod val="75000"/>
                  </a:schemeClr>
                </a:solidFill>
              </a:rPr>
              <a:t>. 1874 (</a:t>
            </a:r>
            <a:r>
              <a:rPr lang="pl-PL" sz="2400" dirty="0" err="1">
                <a:solidFill>
                  <a:schemeClr val="tx2">
                    <a:lumMod val="75000"/>
                  </a:schemeClr>
                </a:solidFill>
              </a:rPr>
              <a:t>kwie</a:t>
            </a:r>
            <a:r>
              <a:rPr lang="pl-PL" sz="2400" dirty="0">
                <a:solidFill>
                  <a:schemeClr val="tx2">
                    <a:lumMod val="75000"/>
                  </a:schemeClr>
                </a:solidFill>
              </a:rPr>
              <a:t>), </a:t>
            </a:r>
            <a:r>
              <a:rPr lang="pl-PL" sz="2400" dirty="0" smtClean="0">
                <a:solidFill>
                  <a:schemeClr val="tx2">
                    <a:lumMod val="75000"/>
                  </a:schemeClr>
                </a:solidFill>
              </a:rPr>
              <a:t>1883.</a:t>
            </a:r>
            <a:r>
              <a:rPr lang="pl-PL" dirty="0"/>
              <a:t/>
            </a:r>
            <a:br>
              <a:rPr lang="pl-PL" dirty="0"/>
            </a:br>
            <a:endParaRPr lang="pl-PL" dirty="0"/>
          </a:p>
        </p:txBody>
      </p:sp>
      <p:pic>
        <p:nvPicPr>
          <p:cNvPr id="3076" name="Picture 4" descr="http://3.bp.blogspot.com/-h0SnUYUrrNw/UVxtUbgUuUI/AAAAAAAALPs/L4i2PP-JVFY/s400/Untitled-19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37738"/>
            <a:ext cx="38100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151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yzont">
  <a:themeElements>
    <a:clrScheme name="Hory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y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y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250</TotalTime>
  <Words>565</Words>
  <Application>Microsoft Office PowerPoint</Application>
  <PresentationFormat>Pokaz na ekranie (4:3)</PresentationFormat>
  <Paragraphs>43</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Horyzont</vt:lpstr>
      <vt:lpstr>Prezentacja programu PowerPoint</vt:lpstr>
      <vt:lpstr>Prezentacja programu PowerPoint</vt:lpstr>
      <vt:lpstr>WCZESNE LATA I EDUKACJA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Alicja</dc:creator>
  <cp:lastModifiedBy>Wlasciciel</cp:lastModifiedBy>
  <cp:revision>21</cp:revision>
  <dcterms:created xsi:type="dcterms:W3CDTF">2018-11-11T15:11:35Z</dcterms:created>
  <dcterms:modified xsi:type="dcterms:W3CDTF">2018-11-14T21:22:05Z</dcterms:modified>
</cp:coreProperties>
</file>